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6" r:id="rId4"/>
    <p:sldId id="258" r:id="rId5"/>
    <p:sldId id="257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FB92A-2D21-4EFF-8FDA-A439C338E5A3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C2B85-254B-4594-927D-14FCF60AA1C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196752"/>
            <a:ext cx="8352928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motor de Stirling como una estrategia didáctica integradora de la</a:t>
            </a:r>
          </a:p>
          <a:p>
            <a:r>
              <a:rPr lang="es-E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química, la física y la informática en el bachillerato.</a:t>
            </a:r>
          </a:p>
          <a:p>
            <a:endParaRPr lang="es-ES" dirty="0" smtClean="0"/>
          </a:p>
          <a:p>
            <a:pPr algn="r"/>
            <a:r>
              <a:rPr lang="es-E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Armando Carrasquero Durán </a:t>
            </a:r>
            <a:r>
              <a:rPr lang="es-ES" sz="21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ES" sz="2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Beatriz Elena Carrasquero Navas </a:t>
            </a:r>
            <a:r>
              <a:rPr lang="es-ES" sz="21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r"/>
            <a:endParaRPr lang="es-ES" sz="1400" baseline="30000" dirty="0" smtClean="0"/>
          </a:p>
          <a:p>
            <a:pPr algn="r"/>
            <a:endParaRPr lang="es-ES" sz="1400" baseline="30000" dirty="0" smtClean="0"/>
          </a:p>
          <a:p>
            <a:pPr algn="r"/>
            <a:r>
              <a:rPr lang="es-ES" sz="1400" baseline="30000" dirty="0" smtClean="0"/>
              <a:t>1 </a:t>
            </a:r>
            <a:r>
              <a:rPr lang="es-ES" sz="1400" dirty="0" smtClean="0"/>
              <a:t>Universidad Pedagógica Experimental Libertador, Núcleo de Investigación en Didáctica de</a:t>
            </a:r>
          </a:p>
          <a:p>
            <a:pPr algn="r"/>
            <a:r>
              <a:rPr lang="es-ES" sz="1400" dirty="0" smtClean="0"/>
              <a:t>la Química, Maracay, Venezuela.</a:t>
            </a:r>
          </a:p>
          <a:p>
            <a:pPr algn="r"/>
            <a:r>
              <a:rPr lang="es-ES" sz="1400" baseline="30000" dirty="0" smtClean="0"/>
              <a:t>2 </a:t>
            </a:r>
            <a:r>
              <a:rPr lang="es-ES" sz="1400" dirty="0" smtClean="0"/>
              <a:t>Universidad de Castilla-La Mancha, Facultad de Ciencias y Tecnologías Químicas. Grado</a:t>
            </a:r>
          </a:p>
          <a:p>
            <a:pPr algn="r"/>
            <a:r>
              <a:rPr lang="es-ES" sz="1400" dirty="0" smtClean="0"/>
              <a:t>en Ciencia y Tecnología de Los Alimentos. Ciudad Real.</a:t>
            </a:r>
            <a:endParaRPr lang="es-E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33949"/>
            <a:ext cx="2555776" cy="17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958" y="116632"/>
            <a:ext cx="2501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an Albert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8807402" cy="554461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907704" y="116632"/>
            <a:ext cx="5783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Finaliza la actividad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980728"/>
            <a:ext cx="53285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Psicologíco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r>
              <a:rPr lang="es-ES" dirty="0" smtClean="0"/>
              <a:t>     A)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 de Motivación de </a:t>
            </a:r>
            <a:r>
              <a:rPr 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Hezberg</a:t>
            </a:r>
            <a:r>
              <a:rPr lang="es-ES" dirty="0" smtClean="0"/>
              <a:t>:</a:t>
            </a:r>
          </a:p>
          <a:p>
            <a:pPr marL="342900" indent="-342900">
              <a:buAutoNum type="arabicParenR"/>
            </a:pPr>
            <a:r>
              <a:rPr lang="es-ES" dirty="0" smtClean="0"/>
              <a:t>Sentimiento de autorrealización</a:t>
            </a:r>
          </a:p>
          <a:p>
            <a:pPr marL="342900" indent="-342900">
              <a:buAutoNum type="arabicParenR"/>
            </a:pPr>
            <a:r>
              <a:rPr lang="es-ES" dirty="0" smtClean="0"/>
              <a:t>Reconocimiento</a:t>
            </a:r>
          </a:p>
          <a:p>
            <a:pPr marL="342900" indent="-342900">
              <a:buAutoNum type="arabicParenR"/>
            </a:pPr>
            <a:r>
              <a:rPr lang="es-ES" dirty="0" smtClean="0"/>
              <a:t>Logro</a:t>
            </a:r>
          </a:p>
          <a:p>
            <a:pPr marL="342900" indent="-342900">
              <a:buAutoNum type="arabicParenR"/>
            </a:pPr>
            <a:r>
              <a:rPr lang="es-ES" dirty="0" smtClean="0"/>
              <a:t>Compromiso</a:t>
            </a:r>
          </a:p>
          <a:p>
            <a:pPr marL="342900" indent="-342900">
              <a:buAutoNum type="arabicParenR"/>
            </a:pPr>
            <a:r>
              <a:rPr lang="es-ES" dirty="0" smtClean="0"/>
              <a:t>Responsabilidad</a:t>
            </a:r>
          </a:p>
          <a:p>
            <a:pPr marL="342900" indent="-342900"/>
            <a:r>
              <a:rPr lang="es-ES" dirty="0" smtClean="0"/>
              <a:t>     B)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Constructivismo</a:t>
            </a:r>
            <a:r>
              <a:rPr lang="es-ES" dirty="0" smtClean="0"/>
              <a:t>: Teoría de Aprendizaje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3573016"/>
            <a:ext cx="5328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Didáctico:  </a:t>
            </a:r>
          </a:p>
          <a:p>
            <a:pPr marL="342900" indent="-342900">
              <a:buAutoNum type="alphaUcParenR"/>
            </a:pPr>
            <a:r>
              <a:rPr lang="es-ES" dirty="0" smtClean="0"/>
              <a:t>Aprendizaje por Descubrimiento</a:t>
            </a:r>
          </a:p>
          <a:p>
            <a:pPr marL="342900" indent="-342900">
              <a:buAutoNum type="alphaUcParenR" startAt="2"/>
            </a:pPr>
            <a:r>
              <a:rPr lang="es-ES" dirty="0" smtClean="0"/>
              <a:t>Investigación Guiada</a:t>
            </a:r>
          </a:p>
          <a:p>
            <a:pPr marL="342900" indent="-342900">
              <a:buAutoNum type="alphaUcParenR" startAt="2"/>
            </a:pPr>
            <a:r>
              <a:rPr lang="es-ES" dirty="0" smtClean="0"/>
              <a:t>Aprendizaje cooperativo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5013176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Pedagógico:  </a:t>
            </a:r>
          </a:p>
          <a:p>
            <a:pPr marL="342900" indent="-342900">
              <a:buAutoNum type="alphaUcParenR"/>
            </a:pPr>
            <a:r>
              <a:rPr lang="es-ES" dirty="0" smtClean="0"/>
              <a:t>El DOCENTE es un facilitador del aprendizaje</a:t>
            </a:r>
          </a:p>
          <a:p>
            <a:pPr marL="342900" indent="-342900"/>
            <a:r>
              <a:rPr lang="es-ES" dirty="0" smtClean="0"/>
              <a:t>B)    El ALUMNO es el responsable de su aprendizaje </a:t>
            </a:r>
            <a:endParaRPr lang="es-ES" dirty="0"/>
          </a:p>
        </p:txBody>
      </p:sp>
      <p:pic>
        <p:nvPicPr>
          <p:cNvPr id="7170" name="Picture 2" descr="Curso: Curso Tecnicas de Estu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2714625" cy="16859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292080" y="332656"/>
            <a:ext cx="33944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Fundamentos educativos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5151245" cy="37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Archivo:EsquemaMotorStirling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48880"/>
            <a:ext cx="1401181" cy="10081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15816" y="69269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Fase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27584" y="184482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presenta a los alumnos el problema a resolver bajo la forma de una pregunta: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15616" y="3717032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funciona un motor de combustión externa?</a:t>
            </a:r>
            <a:endParaRPr lang="es-E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hivo:EsquemaMotorStirl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969" y="476672"/>
            <a:ext cx="4352483" cy="230425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11560" y="69269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selecciona el objeto de estudio, en este caso el Motor de Stirling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563888" y="836712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201898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4644008" y="587727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 Robert Stirling 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(1790 – 1878)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7544" y="3645024"/>
            <a:ext cx="48000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Transformación </a:t>
            </a:r>
          </a:p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de la energía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6104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6256"/>
            <a:ext cx="2232248" cy="18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58465"/>
            <a:ext cx="19208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rchivo:EsquemaMotorStirlin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76872"/>
            <a:ext cx="2624291" cy="1389331"/>
          </a:xfrm>
          <a:prstGeom prst="rect">
            <a:avLst/>
          </a:prstGeom>
          <a:noFill/>
        </p:spPr>
      </p:pic>
      <p:sp>
        <p:nvSpPr>
          <p:cNvPr id="12" name="11 Llamada ovalada"/>
          <p:cNvSpPr/>
          <p:nvPr/>
        </p:nvSpPr>
        <p:spPr>
          <a:xfrm flipH="1">
            <a:off x="5940152" y="116632"/>
            <a:ext cx="2952328" cy="2304256"/>
          </a:xfrm>
          <a:prstGeom prst="wedgeEllipseCallout">
            <a:avLst>
              <a:gd name="adj1" fmla="val 50806"/>
              <a:gd name="adj2" fmla="val 50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Llamada ovalada"/>
          <p:cNvSpPr/>
          <p:nvPr/>
        </p:nvSpPr>
        <p:spPr>
          <a:xfrm>
            <a:off x="323528" y="116632"/>
            <a:ext cx="2880320" cy="2160240"/>
          </a:xfrm>
          <a:prstGeom prst="wedgeEllipseCallout">
            <a:avLst>
              <a:gd name="adj1" fmla="val 50806"/>
              <a:gd name="adj2" fmla="val 50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ovalada"/>
          <p:cNvSpPr/>
          <p:nvPr/>
        </p:nvSpPr>
        <p:spPr>
          <a:xfrm>
            <a:off x="3419872" y="4005064"/>
            <a:ext cx="2376264" cy="2088232"/>
          </a:xfrm>
          <a:prstGeom prst="wedgeEllipseCallout">
            <a:avLst>
              <a:gd name="adj1" fmla="val 12"/>
              <a:gd name="adj2" fmla="val -58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858006" y="2217058"/>
            <a:ext cx="19481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Química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72587" y="2276872"/>
            <a:ext cx="1343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Física</a:t>
            </a:r>
            <a:endParaRPr lang="es-E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275856" y="5949280"/>
            <a:ext cx="2884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Informática</a:t>
            </a:r>
            <a:endParaRPr lang="es-E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85184"/>
            <a:ext cx="12112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CuadroTexto"/>
          <p:cNvSpPr txBox="1"/>
          <p:nvPr/>
        </p:nvSpPr>
        <p:spPr>
          <a:xfrm>
            <a:off x="827584" y="3717032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Kristen ITC" pitchFamily="66" charset="0"/>
              </a:rPr>
              <a:t>Supervisar, facilitar</a:t>
            </a:r>
          </a:p>
          <a:p>
            <a:r>
              <a:rPr lang="es-ES" dirty="0" smtClean="0">
                <a:latin typeface="Kristen ITC" pitchFamily="66" charset="0"/>
              </a:rPr>
              <a:t>Orientar, aclarar.</a:t>
            </a:r>
          </a:p>
          <a:p>
            <a:r>
              <a:rPr lang="es-ES" dirty="0" smtClean="0">
                <a:latin typeface="Kristen ITC" pitchFamily="66" charset="0"/>
              </a:rPr>
              <a:t>Evaluar el desempeño,</a:t>
            </a:r>
          </a:p>
          <a:p>
            <a:r>
              <a:rPr lang="es-ES" dirty="0" smtClean="0">
                <a:latin typeface="Kristen ITC" pitchFamily="66" charset="0"/>
              </a:rPr>
              <a:t>Controlar la actividad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75856" y="62068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INDUCTIVO</a:t>
            </a:r>
            <a:endParaRPr lang="es-E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900284" cy="55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763963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376264" cy="190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3553"/>
            <a:ext cx="6048672" cy="68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Movi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068960"/>
            <a:ext cx="1652718" cy="1772816"/>
          </a:xfrm>
          <a:prstGeom prst="rect">
            <a:avLst/>
          </a:prstGeom>
        </p:spPr>
      </p:pic>
      <p:sp>
        <p:nvSpPr>
          <p:cNvPr id="9" name="8 Flecha en U"/>
          <p:cNvSpPr/>
          <p:nvPr/>
        </p:nvSpPr>
        <p:spPr>
          <a:xfrm flipH="1">
            <a:off x="1979712" y="260648"/>
            <a:ext cx="1152128" cy="5040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Flecha en U"/>
          <p:cNvSpPr/>
          <p:nvPr/>
        </p:nvSpPr>
        <p:spPr>
          <a:xfrm flipH="1">
            <a:off x="1115616" y="2564904"/>
            <a:ext cx="1152128" cy="5040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79512" y="188640"/>
            <a:ext cx="396311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/>
              <a:t>//--------------------------------------------------------------------</a:t>
            </a:r>
          </a:p>
          <a:p>
            <a:r>
              <a:rPr lang="es-ES" sz="900" dirty="0" smtClean="0"/>
              <a:t>//  LOCALIZA Y CARGA LAS IMAGENES TOMADAS POR LA CÁMARA DIGITAL</a:t>
            </a:r>
          </a:p>
          <a:p>
            <a:r>
              <a:rPr lang="es-ES" sz="900" dirty="0" smtClean="0"/>
              <a:t>//--------------------------------------------------------------------</a:t>
            </a:r>
          </a:p>
          <a:p>
            <a:r>
              <a:rPr lang="es-ES" sz="900" dirty="0" smtClean="0"/>
              <a:t>A=0</a:t>
            </a:r>
          </a:p>
          <a:p>
            <a:r>
              <a:rPr lang="es-ES" sz="900" dirty="0" smtClean="0"/>
              <a:t> DIR_FOTOS=</a:t>
            </a:r>
            <a:r>
              <a:rPr lang="es-ES" sz="900" dirty="0" err="1" smtClean="0"/>
              <a:t>dir</a:t>
            </a:r>
            <a:r>
              <a:rPr lang="es-ES" sz="900" dirty="0" smtClean="0"/>
              <a:t>('C:\Users\Armando Carrasquero\Desktop\prueba 1\*.jpg')</a:t>
            </a:r>
          </a:p>
          <a:p>
            <a:r>
              <a:rPr lang="es-ES" sz="900" dirty="0" smtClean="0"/>
              <a:t> </a:t>
            </a:r>
          </a:p>
          <a:p>
            <a:r>
              <a:rPr lang="es-ES" sz="900" dirty="0" smtClean="0"/>
              <a:t>//DIR_FOTOS=</a:t>
            </a:r>
            <a:r>
              <a:rPr lang="es-ES" sz="900" dirty="0" err="1" smtClean="0"/>
              <a:t>dir</a:t>
            </a:r>
            <a:r>
              <a:rPr lang="es-ES" sz="900" dirty="0" smtClean="0"/>
              <a:t>('C:\Users\Armando.Carrasquero\OneDrive - Universidad de Castilla-La Mancha\Escritorio\</a:t>
            </a:r>
            <a:r>
              <a:rPr lang="es-ES" sz="900" dirty="0" err="1" smtClean="0"/>
              <a:t>Images</a:t>
            </a:r>
            <a:r>
              <a:rPr lang="es-ES" sz="900" dirty="0" smtClean="0"/>
              <a:t>\*.jpg')</a:t>
            </a:r>
          </a:p>
          <a:p>
            <a:r>
              <a:rPr lang="es-ES" sz="900" dirty="0" err="1" smtClean="0"/>
              <a:t>ndefotos</a:t>
            </a:r>
            <a:r>
              <a:rPr lang="es-ES" sz="900" dirty="0" smtClean="0"/>
              <a:t>=</a:t>
            </a:r>
            <a:r>
              <a:rPr lang="es-ES" sz="900" dirty="0" err="1" smtClean="0"/>
              <a:t>size</a:t>
            </a:r>
            <a:r>
              <a:rPr lang="es-ES" sz="900" dirty="0" smtClean="0"/>
              <a:t>(DIR_FOTOS.name,"*"); </a:t>
            </a:r>
          </a:p>
          <a:p>
            <a:r>
              <a:rPr lang="es-ES" sz="900" dirty="0" err="1" smtClean="0"/>
              <a:t>disp</a:t>
            </a:r>
            <a:r>
              <a:rPr lang="es-ES" sz="900" dirty="0" smtClean="0"/>
              <a:t>(</a:t>
            </a:r>
            <a:r>
              <a:rPr lang="es-ES" sz="900" dirty="0" err="1" smtClean="0"/>
              <a:t>ndefotos</a:t>
            </a:r>
            <a:r>
              <a:rPr lang="es-ES" sz="900" dirty="0" smtClean="0"/>
              <a:t>)</a:t>
            </a:r>
          </a:p>
          <a:p>
            <a:r>
              <a:rPr lang="es-ES" sz="900" dirty="0" smtClean="0"/>
              <a:t>input</a:t>
            </a:r>
          </a:p>
          <a:p>
            <a:r>
              <a:rPr lang="es-ES" sz="900" dirty="0" smtClean="0"/>
              <a:t>// COMIENZA EL PROCESAMIENTO DE LAS FOTOS</a:t>
            </a:r>
          </a:p>
          <a:p>
            <a:r>
              <a:rPr lang="es-ES" sz="900" dirty="0" smtClean="0"/>
              <a:t>//--------------------------------------------------------------------</a:t>
            </a:r>
          </a:p>
          <a:p>
            <a:r>
              <a:rPr lang="es-ES" sz="900" dirty="0" err="1" smtClean="0"/>
              <a:t>clc</a:t>
            </a:r>
            <a:endParaRPr lang="es-ES" sz="900" dirty="0" smtClean="0"/>
          </a:p>
          <a:p>
            <a:r>
              <a:rPr lang="es-ES" sz="900" dirty="0" err="1" smtClean="0"/>
              <a:t>for</a:t>
            </a:r>
            <a:r>
              <a:rPr lang="es-ES" sz="900" dirty="0" smtClean="0"/>
              <a:t> imagen=1:ndefotos</a:t>
            </a:r>
          </a:p>
          <a:p>
            <a:r>
              <a:rPr lang="es-ES" sz="900" dirty="0" smtClean="0"/>
              <a:t>    digito =0</a:t>
            </a:r>
          </a:p>
          <a:p>
            <a:r>
              <a:rPr lang="es-ES" sz="900" dirty="0" smtClean="0"/>
              <a:t>    digito1=0</a:t>
            </a:r>
          </a:p>
          <a:p>
            <a:r>
              <a:rPr lang="es-ES" sz="900" dirty="0" smtClean="0"/>
              <a:t>    digito2=0</a:t>
            </a:r>
          </a:p>
          <a:p>
            <a:r>
              <a:rPr lang="es-ES" sz="900" dirty="0" smtClean="0"/>
              <a:t>    centenas = 0</a:t>
            </a:r>
          </a:p>
          <a:p>
            <a:r>
              <a:rPr lang="es-ES" sz="900" dirty="0" smtClean="0"/>
              <a:t>   </a:t>
            </a:r>
            <a:r>
              <a:rPr lang="es-ES" sz="900" dirty="0" err="1" smtClean="0"/>
              <a:t>im</a:t>
            </a:r>
            <a:r>
              <a:rPr lang="es-ES" sz="900" dirty="0" smtClean="0"/>
              <a:t>=</a:t>
            </a:r>
            <a:r>
              <a:rPr lang="es-ES" sz="900" dirty="0" err="1" smtClean="0"/>
              <a:t>imread</a:t>
            </a:r>
            <a:r>
              <a:rPr lang="es-ES" sz="900" dirty="0" smtClean="0"/>
              <a:t>(DIR_FOTOS.name(imagen))</a:t>
            </a:r>
          </a:p>
          <a:p>
            <a:r>
              <a:rPr lang="es-ES" sz="900" dirty="0" smtClean="0"/>
              <a:t>//=========================================================================</a:t>
            </a:r>
          </a:p>
          <a:p>
            <a:r>
              <a:rPr lang="es-ES" sz="900" dirty="0" smtClean="0"/>
              <a:t>//*************** COORDENADAS PARA EL DÍGITO DE LAS CENTENAS**********</a:t>
            </a:r>
          </a:p>
          <a:p>
            <a:r>
              <a:rPr lang="es-ES" sz="900" dirty="0" smtClean="0"/>
              <a:t>//======================================================================</a:t>
            </a:r>
          </a:p>
          <a:p>
            <a:r>
              <a:rPr lang="es-ES" sz="900" dirty="0" smtClean="0"/>
              <a:t>       C1X=  326 ;    C1Y= 302</a:t>
            </a:r>
          </a:p>
          <a:p>
            <a:r>
              <a:rPr lang="es-ES" sz="900" dirty="0" smtClean="0"/>
              <a:t>       C2X=  311   ;  C2Y= 285</a:t>
            </a:r>
          </a:p>
          <a:p>
            <a:r>
              <a:rPr lang="es-ES" sz="900" dirty="0" smtClean="0"/>
              <a:t>       C3X=  302  ;   C3Y= 305</a:t>
            </a:r>
          </a:p>
          <a:p>
            <a:r>
              <a:rPr lang="es-ES" sz="900" dirty="0" smtClean="0"/>
              <a:t>       C4X=  302  ;   C4Y= 350</a:t>
            </a:r>
          </a:p>
          <a:p>
            <a:r>
              <a:rPr lang="es-ES" sz="900" dirty="0" smtClean="0"/>
              <a:t>       C5X=  311  ;   C5Y= 366</a:t>
            </a:r>
          </a:p>
          <a:p>
            <a:r>
              <a:rPr lang="es-ES" sz="900" dirty="0" smtClean="0"/>
              <a:t>       C6X=  330 ;    C6Y= 335</a:t>
            </a:r>
          </a:p>
          <a:p>
            <a:r>
              <a:rPr lang="es-ES" sz="900" dirty="0" smtClean="0"/>
              <a:t>       C7X=  315 ;    C7Y= 325</a:t>
            </a:r>
          </a:p>
          <a:p>
            <a:r>
              <a:rPr lang="es-ES" sz="900" dirty="0" smtClean="0"/>
              <a:t>                A=100</a:t>
            </a:r>
          </a:p>
          <a:p>
            <a:r>
              <a:rPr lang="es-ES" sz="900" dirty="0" smtClean="0"/>
              <a:t>//=======================================================================</a:t>
            </a:r>
          </a:p>
          <a:p>
            <a:r>
              <a:rPr lang="es-ES" sz="900" dirty="0" err="1" smtClean="0"/>
              <a:t>exec</a:t>
            </a:r>
            <a:r>
              <a:rPr lang="es-ES" sz="900" dirty="0" smtClean="0"/>
              <a:t> C:Users\</a:t>
            </a:r>
            <a:r>
              <a:rPr lang="es-ES" sz="900" dirty="0" err="1" smtClean="0"/>
              <a:t>Armando.Carrasquero</a:t>
            </a:r>
            <a:r>
              <a:rPr lang="es-ES" sz="900" dirty="0" smtClean="0"/>
              <a:t>\</a:t>
            </a:r>
            <a:r>
              <a:rPr lang="es-ES" sz="900" dirty="0" err="1" smtClean="0"/>
              <a:t>OneDrive</a:t>
            </a:r>
            <a:r>
              <a:rPr lang="es-ES" sz="900" dirty="0" smtClean="0"/>
              <a:t> - Universidad de Castilla-La Mancha\Escritorio\funcion.sce,2</a:t>
            </a:r>
          </a:p>
          <a:p>
            <a:r>
              <a:rPr lang="es-ES" sz="900" dirty="0" smtClean="0"/>
              <a:t>digito2 = digito*100</a:t>
            </a:r>
          </a:p>
          <a:p>
            <a:r>
              <a:rPr lang="es-ES" sz="900" dirty="0" smtClean="0"/>
              <a:t>//======================================================================</a:t>
            </a:r>
          </a:p>
          <a:p>
            <a:r>
              <a:rPr lang="es-ES" sz="900" dirty="0" smtClean="0"/>
              <a:t>//*************** COORDENADAS PARA EL DÍGITO DE LAS DECENAS**********</a:t>
            </a:r>
          </a:p>
          <a:p>
            <a:r>
              <a:rPr lang="es-ES" sz="900" dirty="0" smtClean="0"/>
              <a:t>//======================================================================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211960" y="1268760"/>
            <a:ext cx="47203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Codificación en </a:t>
            </a:r>
          </a:p>
          <a:p>
            <a:pPr algn="ctr"/>
            <a:r>
              <a:rPr lang="es-E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SciLab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agrama en bl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6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373</Words>
  <Application>Microsoft Office PowerPoint</Application>
  <PresentationFormat>Presentación en pantalla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HP</cp:lastModifiedBy>
  <cp:revision>14</cp:revision>
  <dcterms:created xsi:type="dcterms:W3CDTF">2023-11-01T10:13:28Z</dcterms:created>
  <dcterms:modified xsi:type="dcterms:W3CDTF">2023-11-14T07:32:16Z</dcterms:modified>
</cp:coreProperties>
</file>